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308" r:id="rId3"/>
    <p:sldId id="309" r:id="rId4"/>
    <p:sldId id="310" r:id="rId5"/>
    <p:sldId id="311" r:id="rId6"/>
    <p:sldId id="31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6633"/>
    <a:srgbClr val="33CC33"/>
    <a:srgbClr val="99CC00"/>
    <a:srgbClr val="99FF66"/>
    <a:srgbClr val="99FF99"/>
    <a:srgbClr val="FF66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07" autoAdjust="0"/>
  </p:normalViewPr>
  <p:slideViewPr>
    <p:cSldViewPr>
      <p:cViewPr varScale="1">
        <p:scale>
          <a:sx n="46" d="100"/>
          <a:sy n="46" d="100"/>
        </p:scale>
        <p:origin x="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281AB-4455-4F6B-9573-5A35F41B71EF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2F9C7-7206-4258-AE82-F4F3D0386E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1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706F-6F68-44B3-966E-F274A12FC7A3}" type="datetime1">
              <a:rPr lang="fr-FR" smtClean="0"/>
              <a:pPr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D180-3164-4869-B02F-7B4E7B055E65}" type="datetime1">
              <a:rPr lang="fr-FR" smtClean="0"/>
              <a:pPr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6C17-9ADD-4A58-8AA4-AC061A776B2A}" type="datetime1">
              <a:rPr lang="fr-FR" smtClean="0"/>
              <a:pPr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6F2C-353C-4BDD-9884-2688D2040FD3}" type="datetime1">
              <a:rPr lang="fr-FR" smtClean="0"/>
              <a:pPr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CC1A-9709-40D6-868C-4905666718A2}" type="datetime1">
              <a:rPr lang="fr-FR" smtClean="0"/>
              <a:pPr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C7CD-2B1E-4205-BEDA-6682034147D3}" type="datetime1">
              <a:rPr lang="fr-FR" smtClean="0"/>
              <a:pPr/>
              <a:t>19/12/2016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B847-4E93-4E1A-82FE-380779367437}" type="datetime1">
              <a:rPr lang="fr-FR" smtClean="0"/>
              <a:pPr/>
              <a:t>19/12/2016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A534-183A-4506-B009-67482919589F}" type="datetime1">
              <a:rPr lang="fr-FR" smtClean="0"/>
              <a:pPr/>
              <a:t>19/12/2016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A593-1938-4F12-BE96-D5AD58E3DD47}" type="datetime1">
              <a:rPr lang="fr-FR" smtClean="0"/>
              <a:pPr/>
              <a:t>19/12/2016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C3BA-4FAA-41A9-A5CA-946E4EE7426A}" type="datetime1">
              <a:rPr lang="fr-FR" smtClean="0"/>
              <a:pPr/>
              <a:t>19/12/2016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1D30-3718-4510-8862-4A91923F3003}" type="datetime1">
              <a:rPr lang="fr-FR" smtClean="0"/>
              <a:pPr/>
              <a:t>19/12/2016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FCCF-7664-4C0C-8572-289AF965DE3C}" type="datetime1">
              <a:rPr lang="fr-FR" smtClean="0"/>
              <a:pPr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3888432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cs typeface="Times New Roman" pitchFamily="18" charset="0"/>
              </a:rPr>
              <a:t>Points-clé </a:t>
            </a:r>
            <a:r>
              <a:rPr lang="fr-FR" sz="4000" b="1" dirty="0" smtClean="0">
                <a:cs typeface="Times New Roman" pitchFamily="18" charset="0"/>
              </a:rPr>
              <a:t>du rapport de la</a:t>
            </a:r>
            <a:br>
              <a:rPr lang="fr-FR" sz="4000" b="1" dirty="0" smtClean="0">
                <a:cs typeface="Times New Roman" pitchFamily="18" charset="0"/>
              </a:rPr>
            </a:br>
            <a:r>
              <a:rPr lang="fr-FR" sz="4000" b="1" dirty="0" smtClean="0">
                <a:cs typeface="Times New Roman" pitchFamily="18" charset="0"/>
              </a:rPr>
              <a:t>Chambre régionale des comptes (CRC)</a:t>
            </a:r>
            <a:br>
              <a:rPr lang="fr-FR" sz="4000" b="1" dirty="0" smtClean="0">
                <a:cs typeface="Times New Roman" pitchFamily="18" charset="0"/>
              </a:rPr>
            </a:br>
            <a:r>
              <a:rPr lang="fr-FR" sz="4000" b="1" dirty="0" smtClean="0">
                <a:cs typeface="Times New Roman" pitchFamily="18" charset="0"/>
              </a:rPr>
              <a:t> Auvergne, Rhône-Alpes</a:t>
            </a:r>
            <a:br>
              <a:rPr lang="fr-FR" sz="4000" b="1" dirty="0" smtClean="0">
                <a:cs typeface="Times New Roman" pitchFamily="18" charset="0"/>
              </a:rPr>
            </a:br>
            <a:r>
              <a:rPr lang="fr-FR" sz="4000" b="1" dirty="0" smtClean="0">
                <a:cs typeface="Times New Roman" pitchFamily="18" charset="0"/>
              </a:rPr>
              <a:t>sur la gestion de la Commune                 de 2009 à 2015</a:t>
            </a:r>
            <a:endParaRPr lang="fr-FR" sz="3200" b="1" dirty="0">
              <a:cs typeface="Times New Roman" pitchFamily="18" charset="0"/>
            </a:endParaRPr>
          </a:p>
        </p:txBody>
      </p:sp>
      <p:pic>
        <p:nvPicPr>
          <p:cNvPr id="5" name="Image 4" descr="Logo Vernais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362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6400800" cy="913656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Conseil Municipal du 17 novembre 2016</a:t>
            </a:r>
            <a:endParaRPr lang="fr-F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b="1" dirty="0" smtClean="0">
                <a:cs typeface="Times New Roman" pitchFamily="18" charset="0"/>
              </a:rPr>
              <a:t>- Juin 2015 : </a:t>
            </a:r>
            <a:r>
              <a:rPr lang="fr-FR" sz="2000" dirty="0" smtClean="0">
                <a:cs typeface="Times New Roman" panose="02020603050405020304" pitchFamily="18" charset="0"/>
              </a:rPr>
              <a:t>courrier de la CRC informant de l’examen à venir de la gestion de la Commune pour les exercices 2009 et suivants</a:t>
            </a:r>
          </a:p>
          <a:p>
            <a:pPr marL="0" indent="0" algn="just">
              <a:buNone/>
            </a:pPr>
            <a:r>
              <a:rPr lang="fr-FR" sz="2000" b="1" dirty="0" smtClean="0">
                <a:cs typeface="Times New Roman" panose="02020603050405020304" pitchFamily="18" charset="0"/>
              </a:rPr>
              <a:t>- Jusqu’en août 2016: </a:t>
            </a:r>
            <a:r>
              <a:rPr lang="fr-FR" sz="2000" dirty="0" smtClean="0">
                <a:cs typeface="Times New Roman" panose="02020603050405020304" pitchFamily="18" charset="0"/>
              </a:rPr>
              <a:t>échanges entre la Chambre, le Maire actuel et le Maire précédent</a:t>
            </a:r>
          </a:p>
          <a:p>
            <a:pPr marL="0" indent="0" algn="just">
              <a:buNone/>
            </a:pPr>
            <a:r>
              <a:rPr lang="fr-FR" sz="2000" b="1" dirty="0" smtClean="0">
                <a:cs typeface="Times New Roman" panose="02020603050405020304" pitchFamily="18" charset="0"/>
              </a:rPr>
              <a:t>- Octobre 2016: </a:t>
            </a:r>
            <a:r>
              <a:rPr lang="fr-FR" sz="2000" dirty="0" smtClean="0">
                <a:cs typeface="Times New Roman" panose="02020603050405020304" pitchFamily="18" charset="0"/>
              </a:rPr>
              <a:t>rapport d’observations définitif</a:t>
            </a:r>
          </a:p>
          <a:p>
            <a:pPr marL="0" indent="0" algn="just">
              <a:buNone/>
            </a:pPr>
            <a:endParaRPr lang="fr-FR" sz="20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20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2000" dirty="0" smtClean="0">
              <a:cs typeface="Times New Roman" panose="02020603050405020304" pitchFamily="18" charset="0"/>
            </a:endParaRPr>
          </a:p>
          <a:p>
            <a:r>
              <a:rPr lang="fr-FR" sz="2400" b="1" dirty="0" smtClean="0">
                <a:cs typeface="Times New Roman" panose="02020603050405020304" pitchFamily="18" charset="0"/>
              </a:rPr>
              <a:t>Obligation de communication au conseil municipal et d’organisation d’un débat</a:t>
            </a:r>
          </a:p>
          <a:p>
            <a:r>
              <a:rPr lang="fr-FR" sz="2400" b="1" dirty="0" smtClean="0">
                <a:cs typeface="Times New Roman" panose="02020603050405020304" pitchFamily="18" charset="0"/>
              </a:rPr>
              <a:t>Le rapport devient publiable et communicable à toute personne à partir de ce conseil municipal</a:t>
            </a:r>
          </a:p>
          <a:p>
            <a:r>
              <a:rPr lang="fr-FR" sz="2400" b="1" dirty="0" smtClean="0">
                <a:cs typeface="Times New Roman" panose="02020603050405020304" pitchFamily="18" charset="0"/>
              </a:rPr>
              <a:t>La Chambre reste attentive à l’application de ses recommandations</a:t>
            </a:r>
            <a:endParaRPr lang="fr-FR" dirty="0"/>
          </a:p>
        </p:txBody>
      </p:sp>
      <p:pic>
        <p:nvPicPr>
          <p:cNvPr id="5" name="Image 4" descr="Logo Vernais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256" y="6041851"/>
            <a:ext cx="2362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7664" y="221507"/>
            <a:ext cx="5009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2800" b="1" dirty="0">
                <a:cs typeface="Times New Roman" pitchFamily="18" charset="0"/>
              </a:rPr>
              <a:t>Contexte et déroulé du contrôle 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 vers le bas 7"/>
          <p:cNvSpPr/>
          <p:nvPr/>
        </p:nvSpPr>
        <p:spPr>
          <a:xfrm>
            <a:off x="3851920" y="2996952"/>
            <a:ext cx="1008112" cy="936104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64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Vernais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256" y="6041851"/>
            <a:ext cx="2362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536" y="83820"/>
            <a:ext cx="788042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2800" b="1" dirty="0">
                <a:cs typeface="Times New Roman" pitchFamily="18" charset="0"/>
              </a:rPr>
              <a:t>Les investigations ont porté sur les points suivants</a:t>
            </a: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2800" b="1" dirty="0" smtClean="0">
                <a:cs typeface="Times New Roman" pitchFamily="18" charset="0"/>
              </a:rPr>
              <a:t> </a:t>
            </a:r>
            <a:endParaRPr lang="fr-FR" sz="2800" b="1" dirty="0">
              <a:cs typeface="Times New Roman" pitchFamily="18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8000" y="1268760"/>
            <a:ext cx="8229600" cy="4525963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4000" b="1" dirty="0">
                <a:solidFill>
                  <a:srgbClr val="00B050"/>
                </a:solidFill>
                <a:cs typeface="Times New Roman" pitchFamily="18" charset="0"/>
              </a:rPr>
              <a:t>la fiabilité des </a:t>
            </a:r>
            <a:r>
              <a:rPr lang="fr-FR" sz="4000" b="1" dirty="0" smtClean="0">
                <a:solidFill>
                  <a:srgbClr val="00B050"/>
                </a:solidFill>
                <a:cs typeface="Times New Roman" pitchFamily="18" charset="0"/>
              </a:rPr>
              <a:t>comptes</a:t>
            </a:r>
            <a:endParaRPr lang="fr-FR" sz="4000" b="1" dirty="0">
              <a:solidFill>
                <a:srgbClr val="00B050"/>
              </a:solidFill>
              <a:cs typeface="Times New Roman" pitchFamily="18" charset="0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4000" b="1" dirty="0">
                <a:solidFill>
                  <a:srgbClr val="00B050"/>
                </a:solidFill>
                <a:cs typeface="Times New Roman" pitchFamily="18" charset="0"/>
              </a:rPr>
              <a:t>la gestion </a:t>
            </a:r>
            <a:r>
              <a:rPr lang="fr-FR" sz="4000" b="1" dirty="0" smtClean="0">
                <a:solidFill>
                  <a:srgbClr val="00B050"/>
                </a:solidFill>
                <a:cs typeface="Times New Roman" pitchFamily="18" charset="0"/>
              </a:rPr>
              <a:t>budgétaire</a:t>
            </a:r>
            <a:endParaRPr lang="fr-FR" sz="4000" b="1" dirty="0">
              <a:solidFill>
                <a:srgbClr val="00B050"/>
              </a:solidFill>
              <a:cs typeface="Times New Roman" pitchFamily="18" charset="0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4000" b="1" dirty="0">
                <a:solidFill>
                  <a:srgbClr val="00B050"/>
                </a:solidFill>
                <a:cs typeface="Times New Roman" pitchFamily="18" charset="0"/>
              </a:rPr>
              <a:t>la situation </a:t>
            </a:r>
            <a:r>
              <a:rPr lang="fr-FR" sz="4000" b="1" dirty="0" smtClean="0">
                <a:solidFill>
                  <a:srgbClr val="00B050"/>
                </a:solidFill>
                <a:cs typeface="Times New Roman" pitchFamily="18" charset="0"/>
              </a:rPr>
              <a:t>financière</a:t>
            </a:r>
            <a:endParaRPr lang="fr-FR" sz="4000" b="1" dirty="0">
              <a:solidFill>
                <a:srgbClr val="00B050"/>
              </a:solidFill>
              <a:cs typeface="Times New Roman" pitchFamily="18" charset="0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4000" b="1" dirty="0">
                <a:solidFill>
                  <a:srgbClr val="00B050"/>
                </a:solidFill>
                <a:cs typeface="Times New Roman" pitchFamily="18" charset="0"/>
              </a:rPr>
              <a:t>la gestion des ressources </a:t>
            </a:r>
            <a:r>
              <a:rPr lang="fr-FR" sz="4000" b="1" dirty="0" smtClean="0">
                <a:solidFill>
                  <a:srgbClr val="00B050"/>
                </a:solidFill>
                <a:cs typeface="Times New Roman" pitchFamily="18" charset="0"/>
              </a:rPr>
              <a:t>humaines</a:t>
            </a:r>
            <a:endParaRPr lang="fr-FR" sz="4000" b="1" dirty="0">
              <a:solidFill>
                <a:srgbClr val="00B050"/>
              </a:solidFill>
              <a:cs typeface="Times New Roman" pitchFamily="18" charset="0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4000" b="1" dirty="0">
                <a:solidFill>
                  <a:srgbClr val="00B050"/>
                </a:solidFill>
                <a:cs typeface="Times New Roman" pitchFamily="18" charset="0"/>
              </a:rPr>
              <a:t>la commande publique</a:t>
            </a:r>
            <a:endParaRPr lang="fr-FR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Vernais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256" y="6041851"/>
            <a:ext cx="2362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536" y="83820"/>
            <a:ext cx="788042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2800" b="1" dirty="0" smtClean="0">
                <a:cs typeface="Times New Roman" pitchFamily="18" charset="0"/>
              </a:rPr>
              <a:t>Synthèse du rapport (p.3)</a:t>
            </a:r>
            <a:endParaRPr lang="fr-FR" sz="2800" b="1" dirty="0"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2800" b="1" dirty="0" smtClean="0">
                <a:cs typeface="Times New Roman" pitchFamily="18" charset="0"/>
              </a:rPr>
              <a:t> </a:t>
            </a:r>
            <a:endParaRPr lang="fr-FR" sz="2800" b="1" dirty="0">
              <a:cs typeface="Times New Roman" pitchFamily="18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8000" y="908720"/>
            <a:ext cx="8229600" cy="563718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>
                <a:cs typeface="Times New Roman" pitchFamily="18" charset="0"/>
              </a:rPr>
              <a:t>Pratiques comptables et budgétaires de la collectivité non conformes, en particulier sur les opérations de fin d’exercice et la tenue des budgets annexes</a:t>
            </a:r>
            <a:endParaRPr lang="fr-FR" sz="2400" dirty="0"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>
                <a:cs typeface="Times New Roman" pitchFamily="18" charset="0"/>
              </a:rPr>
              <a:t>Pas de comptabilité d’engagement</a:t>
            </a:r>
            <a:endParaRPr lang="fr-FR" sz="2400" dirty="0"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>
                <a:cs typeface="Times New Roman" pitchFamily="18" charset="0"/>
              </a:rPr>
              <a:t>Lacunes en matière de fiabilité des comptes: impossibilité d’apprécier recettes et dépenses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 smtClean="0">
                <a:cs typeface="Times New Roman" pitchFamily="18" charset="0"/>
              </a:rPr>
              <a:t>Recommandation de la Chambre de formaliser les procédures et de former les agents en charge du budget et de la comptabilité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>
                <a:cs typeface="Times New Roman" pitchFamily="18" charset="0"/>
              </a:rPr>
              <a:t>Dégradation de la situation financière de la Commune au cours de la période (investissements conduits sans plan de financement, sans programmation </a:t>
            </a:r>
            <a:r>
              <a:rPr lang="fr-FR" sz="2400" dirty="0" err="1" smtClean="0">
                <a:cs typeface="Times New Roman" pitchFamily="18" charset="0"/>
              </a:rPr>
              <a:t>pluri-annuelle</a:t>
            </a:r>
            <a:r>
              <a:rPr lang="fr-FR" sz="2400" dirty="0" smtClean="0">
                <a:cs typeface="Times New Roman" pitchFamily="18" charset="0"/>
              </a:rPr>
              <a:t>, en s’appuyant quasi-exclusivement sur l’emprunt et sur le dernier contrat de subventionnement du département du Rhône</a:t>
            </a:r>
          </a:p>
        </p:txBody>
      </p:sp>
    </p:spTree>
    <p:extLst>
      <p:ext uri="{BB962C8B-B14F-4D97-AF65-F5344CB8AC3E}">
        <p14:creationId xmlns:p14="http://schemas.microsoft.com/office/powerpoint/2010/main" val="150552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Vernais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256" y="6041851"/>
            <a:ext cx="2362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536" y="83820"/>
            <a:ext cx="788042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2800" b="1" dirty="0" smtClean="0">
                <a:cs typeface="Times New Roman" pitchFamily="18" charset="0"/>
              </a:rPr>
              <a:t>Synthèse du rapport (p.3)</a:t>
            </a:r>
            <a:endParaRPr lang="fr-FR" sz="2800" b="1" dirty="0"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2800" b="1" dirty="0" smtClean="0">
                <a:cs typeface="Times New Roman" pitchFamily="18" charset="0"/>
              </a:rPr>
              <a:t> </a:t>
            </a:r>
            <a:endParaRPr lang="fr-FR" sz="2800" b="1" dirty="0">
              <a:cs typeface="Times New Roman" pitchFamily="18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8000" y="908720"/>
            <a:ext cx="8229600" cy="563718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cs typeface="Times New Roman" pitchFamily="18" charset="0"/>
              </a:rPr>
              <a:t>Important effort de maitrise des dépenses au budget primitif 2015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cs typeface="Times New Roman" pitchFamily="18" charset="0"/>
              </a:rPr>
              <a:t>Rétablissement de la situation financière de la Commune en novembre 2015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 smtClean="0">
                <a:cs typeface="Times New Roman" pitchFamily="18" charset="0"/>
              </a:rPr>
              <a:t>Dépenses de personnel plus élevées que celles d’autres communes comparables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 smtClean="0">
                <a:cs typeface="Times New Roman" pitchFamily="18" charset="0"/>
              </a:rPr>
              <a:t>Contournement de la réglementation quant aux conditions de recrutement du collaborateur de cabinet et de l’ancienne directrice générale des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 smtClean="0">
                <a:cs typeface="Times New Roman" pitchFamily="18" charset="0"/>
              </a:rPr>
              <a:t>Anomalies substantielles dans la gestion de la commande publique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cs typeface="Times New Roman" pitchFamily="18" charset="0"/>
              </a:rPr>
              <a:t>Sécuriser l’intégralité du circuit d’achat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cs typeface="Times New Roman" pitchFamily="18" charset="0"/>
              </a:rPr>
              <a:t>Renforcer modalités d’information du conseil municipal et des tiers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cs typeface="Times New Roman" pitchFamily="18" charset="0"/>
              </a:rPr>
              <a:t>Améliorer l’archivage des pièces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cs typeface="Times New Roman" pitchFamily="18" charset="0"/>
              </a:rPr>
              <a:t>Formaliser ensemble des procédures internes d’achat                                    et former les agents en conséquence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6896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Vernais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256" y="6041851"/>
            <a:ext cx="2362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536" y="83820"/>
            <a:ext cx="788042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2800" b="1" dirty="0" smtClean="0">
                <a:cs typeface="Times New Roman" pitchFamily="18" charset="0"/>
              </a:rPr>
              <a:t>Les recommandations de la Chambre</a:t>
            </a:r>
            <a:endParaRPr lang="fr-FR" sz="2800" b="1" dirty="0"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2800" b="1" dirty="0" smtClean="0">
                <a:cs typeface="Times New Roman" pitchFamily="18" charset="0"/>
              </a:rPr>
              <a:t> </a:t>
            </a:r>
            <a:endParaRPr lang="fr-FR" sz="2800" b="1" dirty="0">
              <a:cs typeface="Times New Roman" pitchFamily="18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8000" y="908720"/>
            <a:ext cx="8229600" cy="5637186"/>
          </a:xfrm>
        </p:spPr>
        <p:txBody>
          <a:bodyPr>
            <a:noAutofit/>
          </a:bodyPr>
          <a:lstStyle/>
          <a:p>
            <a:pPr marL="347663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mettre </a:t>
            </a:r>
            <a:r>
              <a:rPr lang="fr-FR" sz="2400" b="1" dirty="0">
                <a:solidFill>
                  <a:srgbClr val="00B050"/>
                </a:solidFill>
                <a:cs typeface="Times New Roman" pitchFamily="18" charset="0"/>
              </a:rPr>
              <a:t>en œuvre une comptabilité d’engagement conformément aux dispositions </a:t>
            </a: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réglementaires</a:t>
            </a:r>
          </a:p>
          <a:p>
            <a:pPr marL="347663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prévoir </a:t>
            </a:r>
            <a:r>
              <a:rPr lang="fr-FR" sz="2400" b="1" dirty="0">
                <a:solidFill>
                  <a:srgbClr val="00B050"/>
                </a:solidFill>
                <a:cs typeface="Times New Roman" pitchFamily="18" charset="0"/>
              </a:rPr>
              <a:t>une planification pluriannuelle des investissements systématiquement adossée à un plan de </a:t>
            </a: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financement</a:t>
            </a:r>
            <a:endParaRPr lang="fr-FR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marL="347663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mettre </a:t>
            </a:r>
            <a:r>
              <a:rPr lang="fr-FR" sz="2400" b="1" dirty="0">
                <a:solidFill>
                  <a:srgbClr val="00B050"/>
                </a:solidFill>
                <a:cs typeface="Times New Roman" pitchFamily="18" charset="0"/>
              </a:rPr>
              <a:t>en place une commission en charge de la sélection des candidats et des offres pour tous les achats passés en procédure </a:t>
            </a: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adaptée</a:t>
            </a:r>
            <a:endParaRPr lang="fr-FR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marL="347663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formaliser </a:t>
            </a:r>
            <a:r>
              <a:rPr lang="fr-FR" sz="2400" b="1" dirty="0">
                <a:solidFill>
                  <a:srgbClr val="00B050"/>
                </a:solidFill>
                <a:cs typeface="Times New Roman" pitchFamily="18" charset="0"/>
              </a:rPr>
              <a:t>un guide interne de la commande publique à disposition des </a:t>
            </a: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services</a:t>
            </a:r>
            <a:endParaRPr lang="fr-FR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marL="347663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informer </a:t>
            </a:r>
            <a:r>
              <a:rPr lang="fr-FR" sz="2400" b="1" dirty="0">
                <a:solidFill>
                  <a:srgbClr val="00B050"/>
                </a:solidFill>
                <a:cs typeface="Times New Roman" pitchFamily="18" charset="0"/>
              </a:rPr>
              <a:t>le Conseil municipal sur les décisions prises par le </a:t>
            </a: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Maire en </a:t>
            </a:r>
            <a:r>
              <a:rPr lang="fr-FR" sz="2400" b="1" dirty="0">
                <a:solidFill>
                  <a:srgbClr val="00B050"/>
                </a:solidFill>
                <a:cs typeface="Times New Roman" pitchFamily="18" charset="0"/>
              </a:rPr>
              <a:t>application de sa délégation en matière de marchés </a:t>
            </a: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publics</a:t>
            </a:r>
            <a:endParaRPr lang="fr-FR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01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418</Words>
  <Application>Microsoft Office PowerPoint</Application>
  <PresentationFormat>Affichage à l'écran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Thème Office</vt:lpstr>
      <vt:lpstr>Points-clé du rapport de la Chambre régionale des comptes (CRC)  Auvergne, Rhône-Alpes sur la gestion de la Commune                 de 2009 à 2015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municipal</dc:title>
  <dc:subject>Rapport de la CRC</dc:subject>
  <dc:creator>MERCIER Nathalie</dc:creator>
  <cp:lastModifiedBy>PMA</cp:lastModifiedBy>
  <cp:revision>95</cp:revision>
  <dcterms:created xsi:type="dcterms:W3CDTF">2016-10-17T22:44:45Z</dcterms:created>
  <dcterms:modified xsi:type="dcterms:W3CDTF">2016-12-19T15:43:53Z</dcterms:modified>
</cp:coreProperties>
</file>